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3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31"/>
    <p:restoredTop sz="94677"/>
  </p:normalViewPr>
  <p:slideViewPr>
    <p:cSldViewPr snapToGrid="0">
      <p:cViewPr varScale="1">
        <p:scale>
          <a:sx n="99" d="100"/>
          <a:sy n="99" d="100"/>
        </p:scale>
        <p:origin x="17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17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558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917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02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66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09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36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836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84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330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Thursday, November 10,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608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Thursday, November 10, 2022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020658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2" r:id="rId10"/>
    <p:sldLayoutId id="21474837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38">
            <a:extLst>
              <a:ext uri="{FF2B5EF4-FFF2-40B4-BE49-F238E27FC236}">
                <a16:creationId xmlns:a16="http://schemas.microsoft.com/office/drawing/2014/main" id="{D3F794D0-2982-490E-88DA-93D489750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op view of a background splashed with colours">
            <a:extLst>
              <a:ext uri="{FF2B5EF4-FFF2-40B4-BE49-F238E27FC236}">
                <a16:creationId xmlns:a16="http://schemas.microsoft.com/office/drawing/2014/main" id="{1B74ABAC-F923-47EC-CE7E-4FE60573E2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79" b="18808"/>
          <a:stretch/>
        </p:blipFill>
        <p:spPr>
          <a:xfrm>
            <a:off x="-2" y="10"/>
            <a:ext cx="12192002" cy="4461036"/>
          </a:xfrm>
          <a:prstGeom prst="rect">
            <a:avLst/>
          </a:prstGeom>
        </p:spPr>
      </p:pic>
      <p:sp>
        <p:nvSpPr>
          <p:cNvPr id="56" name="Rectangle 40">
            <a:extLst>
              <a:ext uri="{FF2B5EF4-FFF2-40B4-BE49-F238E27FC236}">
                <a16:creationId xmlns:a16="http://schemas.microsoft.com/office/drawing/2014/main" id="{AFD24A3D-F07A-44A9-BE55-5576292E1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460827"/>
            <a:ext cx="12192003" cy="2397392"/>
          </a:xfrm>
          <a:prstGeom prst="rect">
            <a:avLst/>
          </a:prstGeom>
          <a:gradFill>
            <a:gsLst>
              <a:gs pos="8000">
                <a:schemeClr val="accent6"/>
              </a:gs>
              <a:gs pos="86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42">
            <a:extLst>
              <a:ext uri="{FF2B5EF4-FFF2-40B4-BE49-F238E27FC236}">
                <a16:creationId xmlns:a16="http://schemas.microsoft.com/office/drawing/2014/main" id="{204441C9-FD2D-4031-B5C5-67478196C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038600" y="4463553"/>
            <a:ext cx="8153401" cy="239444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81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BF09AEC-6E6E-418F-9974-8730F1B2B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834054">
            <a:off x="2944145" y="2710934"/>
            <a:ext cx="3118759" cy="4639931"/>
          </a:xfrm>
          <a:custGeom>
            <a:avLst/>
            <a:gdLst>
              <a:gd name="connsiteX0" fmla="*/ 3118759 w 3118759"/>
              <a:gd name="connsiteY0" fmla="*/ 79510 h 4639931"/>
              <a:gd name="connsiteX1" fmla="*/ 1204940 w 3118759"/>
              <a:gd name="connsiteY1" fmla="*/ 4639931 h 4639931"/>
              <a:gd name="connsiteX2" fmla="*/ 1103495 w 3118759"/>
              <a:gd name="connsiteY2" fmla="*/ 4578302 h 4639931"/>
              <a:gd name="connsiteX3" fmla="*/ 0 w 3118759"/>
              <a:gd name="connsiteY3" fmla="*/ 2502877 h 4639931"/>
              <a:gd name="connsiteX4" fmla="*/ 2502877 w 3118759"/>
              <a:gd name="connsiteY4" fmla="*/ 0 h 4639931"/>
              <a:gd name="connsiteX5" fmla="*/ 3007294 w 3118759"/>
              <a:gd name="connsiteY5" fmla="*/ 50850 h 4639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8759" h="4639931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>
            <a:gsLst>
              <a:gs pos="0">
                <a:schemeClr val="accent6">
                  <a:alpha val="12000"/>
                </a:schemeClr>
              </a:gs>
              <a:gs pos="100000">
                <a:schemeClr val="accent6">
                  <a:lumMod val="60000"/>
                  <a:lumOff val="40000"/>
                  <a:alpha val="20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Rectangle 46">
            <a:extLst>
              <a:ext uri="{FF2B5EF4-FFF2-40B4-BE49-F238E27FC236}">
                <a16:creationId xmlns:a16="http://schemas.microsoft.com/office/drawing/2014/main" id="{3D9D3989-3E00-4727-914E-959DFE8FA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6701" y="4460827"/>
            <a:ext cx="8115300" cy="1945408"/>
          </a:xfrm>
          <a:prstGeom prst="rect">
            <a:avLst/>
          </a:prstGeom>
          <a:gradFill>
            <a:gsLst>
              <a:gs pos="0">
                <a:schemeClr val="accent6">
                  <a:alpha val="16000"/>
                </a:schemeClr>
              </a:gs>
              <a:gs pos="62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E80A8-8859-D6F4-6E5B-1A07FEFCC8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3807" y="4611271"/>
            <a:ext cx="9436593" cy="1171556"/>
          </a:xfrm>
        </p:spPr>
        <p:txBody>
          <a:bodyPr>
            <a:normAutofit/>
          </a:bodyPr>
          <a:lstStyle/>
          <a:p>
            <a:pPr algn="l"/>
            <a:r>
              <a:rPr lang="en-US" sz="3600">
                <a:solidFill>
                  <a:schemeClr val="bg1"/>
                </a:solidFill>
              </a:rPr>
              <a:t>Song Recommender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D5C79-1BA2-400E-8870-A7CEB25840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1" y="5970897"/>
            <a:ext cx="9448800" cy="429904"/>
          </a:xfrm>
        </p:spPr>
        <p:txBody>
          <a:bodyPr>
            <a:normAutofit/>
          </a:bodyPr>
          <a:lstStyle/>
          <a:p>
            <a:pPr algn="l"/>
            <a:r>
              <a:rPr lang="en-US" sz="1200">
                <a:solidFill>
                  <a:schemeClr val="bg1"/>
                </a:solidFill>
              </a:rPr>
              <a:t>Project by </a:t>
            </a:r>
            <a:r>
              <a:rPr lang="en-GB" sz="1200" b="0" i="0">
                <a:solidFill>
                  <a:schemeClr val="bg1"/>
                </a:solidFill>
                <a:effectLst/>
                <a:latin typeface="Whitney"/>
              </a:rPr>
              <a:t>Guiherme, Julia and </a:t>
            </a:r>
            <a:r>
              <a:rPr lang="en-GB" sz="1200">
                <a:solidFill>
                  <a:schemeClr val="bg1"/>
                </a:solidFill>
                <a:latin typeface="Whitney"/>
              </a:rPr>
              <a:t>R</a:t>
            </a:r>
            <a:r>
              <a:rPr lang="en-GB" sz="1200" b="0" i="0">
                <a:solidFill>
                  <a:schemeClr val="bg1"/>
                </a:solidFill>
                <a:effectLst/>
                <a:latin typeface="Whitney"/>
              </a:rPr>
              <a:t>afael</a:t>
            </a: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48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B84A38-3F7A-352A-014F-09992B1E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2200" spc="750">
                <a:solidFill>
                  <a:schemeClr val="bg1"/>
                </a:solidFill>
                <a:effectLst/>
              </a:rPr>
              <a:t>What a bummer to wake up on a Monday morning just to find out that your daily mix is a total disaster? </a:t>
            </a:r>
            <a:endParaRPr lang="en-US" sz="2200" spc="75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E189E4-4DE6-25FF-2590-79849F195E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5131" y="457200"/>
            <a:ext cx="5951114" cy="595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00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82025A0-5D1F-4054-8273-6A919D75D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6244B84-452A-4BE8-BEA4-A7CCA098C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1793"/>
            <a:ext cx="12193492" cy="6869793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220EA9-AB07-4E8F-9E57-B281453FF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14750" y="-1068668"/>
            <a:ext cx="6439521" cy="8517963"/>
          </a:xfrm>
          <a:prstGeom prst="rect">
            <a:avLst/>
          </a:prstGeom>
          <a:gradFill>
            <a:gsLst>
              <a:gs pos="51000">
                <a:schemeClr val="accent2">
                  <a:lumMod val="60000"/>
                  <a:lumOff val="40000"/>
                  <a:alpha val="33000"/>
                </a:schemeClr>
              </a:gs>
              <a:gs pos="100000">
                <a:schemeClr val="accent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44646F-1A59-47A2-AD5D-54DCAECD5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1102" y="-2661103"/>
            <a:ext cx="6869793" cy="12191998"/>
          </a:xfrm>
          <a:prstGeom prst="rect">
            <a:avLst/>
          </a:prstGeom>
          <a:gradFill>
            <a:gsLst>
              <a:gs pos="6000">
                <a:schemeClr val="accent2">
                  <a:alpha val="45000"/>
                </a:schemeClr>
              </a:gs>
              <a:gs pos="74000">
                <a:schemeClr val="accent4">
                  <a:alpha val="21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544BED-FB42-4737-9370-482C3CE0D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49752" y="-3761546"/>
            <a:ext cx="4692495" cy="12192001"/>
          </a:xfrm>
          <a:prstGeom prst="rect">
            <a:avLst/>
          </a:prstGeom>
          <a:gradFill>
            <a:gsLst>
              <a:gs pos="0">
                <a:schemeClr val="accent4">
                  <a:alpha val="0"/>
                </a:schemeClr>
              </a:gs>
              <a:gs pos="99000">
                <a:schemeClr val="accent5">
                  <a:alpha val="32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516379-9B30-2163-0E24-E2C9397F1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820" y="696199"/>
            <a:ext cx="10353774" cy="950759"/>
          </a:xfrm>
        </p:spPr>
        <p:txBody>
          <a:bodyPr vert="horz" lIns="0" tIns="0" rIns="0" bIns="0" rtlCol="0" anchor="ctr">
            <a:normAutofit/>
          </a:bodyPr>
          <a:lstStyle/>
          <a:p>
            <a:pPr algn="ctr"/>
            <a:r>
              <a:rPr lang="en-US" sz="3000" spc="750">
                <a:solidFill>
                  <a:schemeClr val="bg1"/>
                </a:solidFill>
              </a:rPr>
              <a:t>Try out our Song recommender, it is going to make your day! </a:t>
            </a:r>
            <a:r>
              <a:rPr lang="en-US" sz="3000" spc="750">
                <a:solidFill>
                  <a:schemeClr val="bg1"/>
                </a:solidFill>
                <a:sym typeface="Wingdings" pitchFamily="2" charset="2"/>
              </a:rPr>
              <a:t></a:t>
            </a:r>
            <a:endParaRPr lang="en-US" sz="3000" spc="750">
              <a:solidFill>
                <a:schemeClr val="bg1"/>
              </a:solidFill>
            </a:endParaRPr>
          </a:p>
        </p:txBody>
      </p:sp>
      <p:pic>
        <p:nvPicPr>
          <p:cNvPr id="5" name="Content Placeholder 4" descr="A picture containing green&#10;&#10;Description automatically generated">
            <a:extLst>
              <a:ext uri="{FF2B5EF4-FFF2-40B4-BE49-F238E27FC236}">
                <a16:creationId xmlns:a16="http://schemas.microsoft.com/office/drawing/2014/main" id="{F9BABF36-D189-B80A-110F-5740A4469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6346" y="1944825"/>
            <a:ext cx="3304309" cy="3304309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4C19EA5D-ED2B-5110-E9ED-1CAC2413B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303" y="1958686"/>
            <a:ext cx="3304309" cy="330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67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1D6A2A3-F101-46F7-8B6F-1C699CAFE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D49B5A-9C52-7E50-B8CB-71AC87038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4911393" cy="1556724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Just try it!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2907ECB-B7C6-2468-5A6D-3A8A0B2C753E}"/>
              </a:ext>
            </a:extLst>
          </p:cNvPr>
          <p:cNvSpPr txBox="1">
            <a:spLocks/>
          </p:cNvSpPr>
          <p:nvPr/>
        </p:nvSpPr>
        <p:spPr>
          <a:xfrm>
            <a:off x="1371601" y="2345635"/>
            <a:ext cx="4911392" cy="3583940"/>
          </a:xfrm>
          <a:prstGeom prst="rect">
            <a:avLst/>
          </a:prstGeom>
        </p:spPr>
        <p:txBody>
          <a:bodyPr vert="horz" lIns="0" tIns="0" rIns="0" bIns="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600" dirty="0">
                <a:latin typeface="+mn-lt"/>
                <a:ea typeface="+mn-ea"/>
                <a:cs typeface="+mn-cs"/>
              </a:rPr>
              <a:t>All you need to do is search for one song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en-US" sz="1600" dirty="0">
              <a:latin typeface="+mn-lt"/>
              <a:ea typeface="+mn-ea"/>
              <a:cs typeface="+mn-cs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600" dirty="0">
                <a:latin typeface="+mn-lt"/>
                <a:ea typeface="+mn-ea"/>
                <a:cs typeface="+mn-cs"/>
              </a:rPr>
              <a:t>and it will give you the next one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en-US" sz="1600" dirty="0">
              <a:latin typeface="+mn-lt"/>
              <a:ea typeface="+mn-ea"/>
              <a:cs typeface="+mn-cs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600" dirty="0">
                <a:latin typeface="+mn-lt"/>
                <a:ea typeface="+mn-ea"/>
                <a:cs typeface="+mn-cs"/>
              </a:rPr>
              <a:t>And the next one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en-US" sz="1600" dirty="0">
              <a:latin typeface="+mn-lt"/>
              <a:ea typeface="+mn-ea"/>
              <a:cs typeface="+mn-cs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600" dirty="0">
                <a:latin typeface="+mn-lt"/>
                <a:ea typeface="+mn-ea"/>
                <a:cs typeface="+mn-cs"/>
              </a:rPr>
              <a:t>And the next one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en-US" sz="1600" dirty="0">
              <a:latin typeface="+mn-lt"/>
              <a:ea typeface="+mn-ea"/>
              <a:cs typeface="+mn-cs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600" dirty="0">
                <a:latin typeface="+mn-lt"/>
                <a:ea typeface="+mn-ea"/>
                <a:cs typeface="+mn-cs"/>
              </a:rPr>
              <a:t>and you gonna love them all!</a:t>
            </a:r>
            <a:r>
              <a:rPr lang="en-US" sz="1600" dirty="0">
                <a:latin typeface="+mn-lt"/>
                <a:ea typeface="+mn-ea"/>
                <a:cs typeface="+mn-cs"/>
                <a:sym typeface="Wingdings" pitchFamily="2" charset="2"/>
              </a:rPr>
              <a:t> </a:t>
            </a:r>
            <a:endParaRPr lang="en-US" sz="1600" dirty="0">
              <a:latin typeface="+mn-lt"/>
              <a:ea typeface="+mn-ea"/>
              <a:cs typeface="+mn-cs"/>
            </a:endParaRPr>
          </a:p>
        </p:txBody>
      </p:sp>
      <p:pic>
        <p:nvPicPr>
          <p:cNvPr id="10" name="Picture 9" descr="A person's face on a piece of paper&#10;&#10;Description automatically generated with low confidence">
            <a:extLst>
              <a:ext uri="{FF2B5EF4-FFF2-40B4-BE49-F238E27FC236}">
                <a16:creationId xmlns:a16="http://schemas.microsoft.com/office/drawing/2014/main" id="{E3606DEF-5815-2D1B-FE76-9A00EFC336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2" r="-1" b="20641"/>
          <a:stretch/>
        </p:blipFill>
        <p:spPr>
          <a:xfrm>
            <a:off x="6644639" y="1183634"/>
            <a:ext cx="5090161" cy="4019507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29E760E-527D-4053-A309-F2BDE125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153D448-4ED1-429A-A28C-8316DE7C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8"/>
            <a:ext cx="8153396" cy="448831"/>
          </a:xfrm>
          <a:prstGeom prst="rect">
            <a:avLst/>
          </a:prstGeom>
          <a:gradFill>
            <a:gsLst>
              <a:gs pos="0">
                <a:schemeClr val="accent5">
                  <a:alpha val="5000"/>
                </a:schemeClr>
              </a:gs>
              <a:gs pos="99000">
                <a:schemeClr val="accent5">
                  <a:alpha val="72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85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F35C5-A394-6599-8D63-E4F468635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0" y="-194868"/>
            <a:ext cx="10241280" cy="1234440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6CC79D-8ADC-694A-9976-B1123E4D9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90" y="1209395"/>
            <a:ext cx="7772400" cy="692487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34F94CB-6DD4-2B29-3AFA-6C0C40656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90" y="2243778"/>
            <a:ext cx="7772400" cy="2194196"/>
          </a:xfrm>
          <a:prstGeom prst="rect">
            <a:avLst/>
          </a:prstGeom>
        </p:spPr>
      </p:pic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055CD86-5CC2-3404-A229-3188AC918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2383" y="3549892"/>
            <a:ext cx="3918327" cy="245995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148FB98-E94A-F72F-DB48-919AD8AE33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290" y="4779870"/>
            <a:ext cx="6901024" cy="64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61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EDC711F-4DA7-4E33-A776-F079ACDA6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E32D53-FD05-46F1-97E2-C13949F59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3" y="1"/>
            <a:ext cx="8110817" cy="6858000"/>
          </a:xfrm>
          <a:prstGeom prst="rect">
            <a:avLst/>
          </a:prstGeom>
          <a:gradFill>
            <a:gsLst>
              <a:gs pos="3000">
                <a:schemeClr val="accent5">
                  <a:alpha val="83000"/>
                </a:schemeClr>
              </a:gs>
              <a:gs pos="100000">
                <a:schemeClr val="accent6"/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A9E872-DB12-4A7B-A151-052FA0773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26407" y="-626409"/>
            <a:ext cx="6858002" cy="8110820"/>
          </a:xfrm>
          <a:prstGeom prst="rect">
            <a:avLst/>
          </a:prstGeom>
          <a:gradFill>
            <a:gsLst>
              <a:gs pos="11000">
                <a:schemeClr val="accent2">
                  <a:alpha val="50000"/>
                </a:schemeClr>
              </a:gs>
              <a:gs pos="99000">
                <a:schemeClr val="accent4"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B984CFC-8941-41C1-9730-F447E13EB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878315" y="-1878315"/>
            <a:ext cx="4354180" cy="8110814"/>
          </a:xfrm>
          <a:prstGeom prst="rect">
            <a:avLst/>
          </a:prstGeom>
          <a:gradFill>
            <a:gsLst>
              <a:gs pos="0">
                <a:schemeClr val="accent4">
                  <a:lumMod val="60000"/>
                  <a:lumOff val="40000"/>
                  <a:alpha val="26000"/>
                </a:schemeClr>
              </a:gs>
              <a:gs pos="92000">
                <a:schemeClr val="accent5">
                  <a:alpha val="33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3185161-AC26-4077-A972-6C3306B24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439" y="447866"/>
            <a:ext cx="6805130" cy="5909388"/>
          </a:xfrm>
          <a:prstGeom prst="rect">
            <a:avLst/>
          </a:prstGeom>
          <a:gradFill>
            <a:gsLst>
              <a:gs pos="3800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5">
                  <a:alpha val="4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B0F207-7872-4A1E-BCCD-EBF4B8A6A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178826">
            <a:off x="1555888" y="899682"/>
            <a:ext cx="5005754" cy="5005754"/>
          </a:xfrm>
          <a:prstGeom prst="ellipse">
            <a:avLst/>
          </a:prstGeom>
          <a:gradFill>
            <a:gsLst>
              <a:gs pos="31000">
                <a:schemeClr val="accent6">
                  <a:alpha val="0"/>
                </a:schemeClr>
              </a:gs>
              <a:gs pos="85000">
                <a:schemeClr val="accent6">
                  <a:lumMod val="60000"/>
                  <a:lumOff val="40000"/>
                  <a:alpha val="2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E70C72-2127-FFF5-B54A-259B87F0E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467134"/>
            <a:ext cx="4724399" cy="254827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4000" spc="750">
                <a:solidFill>
                  <a:schemeClr val="bg1"/>
                </a:solidFill>
              </a:rPr>
              <a:t>ENJOY IT!</a:t>
            </a:r>
            <a:br>
              <a:rPr lang="en-US" sz="4000" spc="750">
                <a:solidFill>
                  <a:schemeClr val="bg1"/>
                </a:solidFill>
              </a:rPr>
            </a:br>
            <a:r>
              <a:rPr lang="en-US" sz="4000" spc="750">
                <a:solidFill>
                  <a:schemeClr val="bg1"/>
                </a:solidFill>
              </a:rPr>
              <a:t>Thank you for your attention :)</a:t>
            </a:r>
          </a:p>
        </p:txBody>
      </p:sp>
      <p:pic>
        <p:nvPicPr>
          <p:cNvPr id="5" name="Content Placeholder 4" descr="A group of people dancing in a club&#10;&#10;Description automatically generated with low confidence">
            <a:extLst>
              <a:ext uri="{FF2B5EF4-FFF2-40B4-BE49-F238E27FC236}">
                <a16:creationId xmlns:a16="http://schemas.microsoft.com/office/drawing/2014/main" id="{E1ADFC23-9D52-436A-6883-52BB311784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5721" y="908217"/>
            <a:ext cx="5049079" cy="5049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936521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</TotalTime>
  <Words>95</Words>
  <Application>Microsoft Macintosh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Avenir Next LT Pro</vt:lpstr>
      <vt:lpstr>Whitney</vt:lpstr>
      <vt:lpstr>GradientRiseVTI</vt:lpstr>
      <vt:lpstr>Song Recommender</vt:lpstr>
      <vt:lpstr>What a bummer to wake up on a Monday morning just to find out that your daily mix is a total disaster? </vt:lpstr>
      <vt:lpstr>Try out our Song recommender, it is going to make your day! </vt:lpstr>
      <vt:lpstr>Just try it!</vt:lpstr>
      <vt:lpstr>Demo</vt:lpstr>
      <vt:lpstr>ENJOY IT! Thank you for your attention :)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Song Recommender</dc:title>
  <dc:creator>Julia Novikova</dc:creator>
  <cp:lastModifiedBy>Julia Novikova</cp:lastModifiedBy>
  <cp:revision>1</cp:revision>
  <dcterms:created xsi:type="dcterms:W3CDTF">2022-11-10T23:36:28Z</dcterms:created>
  <dcterms:modified xsi:type="dcterms:W3CDTF">2022-11-11T12:07:00Z</dcterms:modified>
</cp:coreProperties>
</file>

<file path=docProps/thumbnail.jpeg>
</file>